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7" r:id="rId6"/>
    <p:sldId id="269" r:id="rId7"/>
    <p:sldId id="268" r:id="rId8"/>
    <p:sldId id="270" r:id="rId9"/>
    <p:sldId id="263" r:id="rId10"/>
    <p:sldId id="271" r:id="rId11"/>
    <p:sldId id="272" r:id="rId12"/>
    <p:sldId id="265" r:id="rId13"/>
    <p:sldId id="264" r:id="rId14"/>
    <p:sldId id="273" r:id="rId15"/>
    <p:sldId id="274" r:id="rId16"/>
    <p:sldId id="266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9712BE0-0A40-4D46-AEB5-36EAA98EC093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4ADF0A-EA10-49EB-B098-E5362FD3D2F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8.2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Separation of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6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675467"/>
                <a:ext cx="8229601" cy="3450696"/>
              </a:xfrm>
            </p:spPr>
            <p:txBody>
              <a:bodyPr/>
              <a:lstStyle/>
              <a:p>
                <a:r>
                  <a:rPr lang="en-US" dirty="0" smtClean="0"/>
                  <a:t>If we solve the exponential growth model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𝑘𝑦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k by dividing both sides by y,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= k.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is the relative growth rate </a:t>
                </a:r>
                <a:r>
                  <a:rPr lang="en-US" dirty="0" smtClean="0"/>
                  <a:t>because you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comparing the rate of change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to the amount present y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675467"/>
                <a:ext cx="8229601" cy="3450696"/>
              </a:xfrm>
              <a:blipFill rotWithShape="1">
                <a:blip r:embed="rId2"/>
                <a:stretch>
                  <a:fillRect l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Interpreting the Growth and Decay Constants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3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675467"/>
                <a:ext cx="8762999" cy="345069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According to the U.S. Census Bureau, the world population in 2011 was 6.9 billion and growing at a rate of about 1.10% per year.  Assuming an exponential growth model, estimate the world population at the beginning of the year 2030.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Define variables</a:t>
                </a:r>
                <a:r>
                  <a:rPr lang="en-US" dirty="0" smtClean="0"/>
                  <a:t>:	t=years since 2011, y=world population (in billions)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Initial condition</a:t>
                </a:r>
                <a:r>
                  <a:rPr lang="en-US" dirty="0" smtClean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= y(0) = 6.9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Use exponential growth</a:t>
                </a:r>
                <a:r>
                  <a:rPr lang="en-US" dirty="0" smtClean="0"/>
                  <a:t>:	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6.9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.011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Substitution</a:t>
                </a:r>
                <a:r>
                  <a:rPr lang="en-US" dirty="0" smtClean="0"/>
                  <a:t>:			y(19)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6.9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.011</m:t>
                        </m:r>
                        <m:r>
                          <a:rPr lang="en-US" b="0" i="1" smtClean="0">
                            <a:latin typeface="Cambria Math"/>
                          </a:rPr>
                          <m:t>(19)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8.5</m:t>
                    </m:r>
                  </m:oMath>
                </a14:m>
                <a:r>
                  <a:rPr lang="en-US" dirty="0" smtClean="0"/>
                  <a:t> billion people.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675467"/>
                <a:ext cx="8762999" cy="3450696"/>
              </a:xfrm>
              <a:blipFill rotWithShape="1">
                <a:blip r:embed="rId2"/>
                <a:stretch>
                  <a:fillRect l="-1044" t="-1943" r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Growth Rate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8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 an exponential growth model,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time required to double = doubling time =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ln2 </a:t>
                </a:r>
                <a:r>
                  <a:rPr lang="en-US" dirty="0" smtClean="0"/>
                  <a:t>(proof on page 572-573).</a:t>
                </a:r>
              </a:p>
              <a:p>
                <a:r>
                  <a:rPr lang="en-US" dirty="0" smtClean="0"/>
                  <a:t>With an exponential decay model, the time required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half of the amount to decay = half-life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 r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Doubling Time and Half-Life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4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Graphs of Doubling Time and Half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3" y="2362200"/>
            <a:ext cx="3222837" cy="38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51618"/>
            <a:ext cx="3143250" cy="377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10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1524000"/>
                <a:ext cx="8839200" cy="52577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According to the U.S. Census Bureau, the world population in 2011 was 6.9 billion and growing at a rate of about 1.10% per year.  Assuming an exponential growth model, estimate the doubling time of the world population.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Solution #1: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Define variables</a:t>
                </a:r>
                <a:r>
                  <a:rPr lang="en-US" dirty="0"/>
                  <a:t>:	t=years since 2011, y=world population (in billions)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Initial condition</a:t>
                </a:r>
                <a:r>
                  <a:rPr lang="en-US" dirty="0"/>
                  <a:t>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 y(0) = 6.9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Use exponential growth</a:t>
                </a:r>
                <a:r>
                  <a:rPr lang="en-US" dirty="0"/>
                  <a:t>:		</a:t>
                </a:r>
                <a:r>
                  <a:rPr lang="en-US" dirty="0">
                    <a:solidFill>
                      <a:srgbClr val="FF0000"/>
                    </a:solidFill>
                  </a:rPr>
                  <a:t>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6.9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.011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Double population is 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13.8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6.9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.011(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/>
                  <a:t>Divide both sides by 6.9:		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.011(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/>
                  <a:t>Convert to ln form:		ln 2 = .011t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/>
                  <a:t>Divide both sides by .011:		It will take </a:t>
                </a:r>
                <a:r>
                  <a:rPr lang="en-US" dirty="0" err="1" smtClean="0"/>
                  <a:t>apprx</a:t>
                </a:r>
                <a:r>
                  <a:rPr lang="en-US" dirty="0" smtClean="0"/>
                  <a:t>. 63 years for the 					population to double</a:t>
                </a:r>
              </a:p>
              <a:p>
                <a:pPr marL="388620" indent="-342900"/>
                <a:r>
                  <a:rPr lang="en-US" dirty="0">
                    <a:solidFill>
                      <a:srgbClr val="FF0000"/>
                    </a:solidFill>
                  </a:rPr>
                  <a:t>Solution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#2 (use formula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ln2) :	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.011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ln2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 </m:t>
                    </m:r>
                  </m:oMath>
                </a14:m>
                <a:r>
                  <a:rPr lang="en-US" dirty="0" smtClean="0"/>
                  <a:t>63 years	</a:t>
                </a:r>
                <a:endParaRPr lang="en-US" dirty="0"/>
              </a:p>
              <a:p>
                <a:pPr marL="388620" indent="-342900"/>
                <a:endParaRPr lang="en-US" dirty="0" smtClean="0"/>
              </a:p>
              <a:p>
                <a:pPr marL="388620" indent="-342900"/>
                <a:endParaRPr lang="en-US" dirty="0" smtClean="0"/>
              </a:p>
              <a:p>
                <a:pPr marL="914400" lvl="3" indent="0">
                  <a:buNone/>
                </a:pPr>
                <a:endParaRPr lang="en-US" dirty="0" smtClean="0"/>
              </a:p>
              <a:p>
                <a:pPr marL="1257300" lvl="3" indent="-34290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524000"/>
                <a:ext cx="8839200" cy="5257799"/>
              </a:xfrm>
              <a:blipFill rotWithShape="1">
                <a:blip r:embed="rId2"/>
                <a:stretch>
                  <a:fillRect l="-1034" t="-1276" r="-1448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con’t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Radioactive elements </a:t>
            </a:r>
            <a:r>
              <a:rPr lang="en-US" dirty="0" smtClean="0">
                <a:solidFill>
                  <a:srgbClr val="FF0000"/>
                </a:solidFill>
              </a:rPr>
              <a:t>disintegrate spontaneously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Experiments show that the </a:t>
            </a:r>
            <a:r>
              <a:rPr lang="en-US" dirty="0" smtClean="0">
                <a:solidFill>
                  <a:srgbClr val="FF0000"/>
                </a:solidFill>
              </a:rPr>
              <a:t>rate of disintegration is proportional to the amount of material present </a:t>
            </a:r>
            <a:r>
              <a:rPr lang="en-US" dirty="0" smtClean="0"/>
              <a:t>as we have seen with medicine, population, disease, etc.</a:t>
            </a:r>
          </a:p>
          <a:p>
            <a:endParaRPr lang="en-US" dirty="0"/>
          </a:p>
          <a:p>
            <a:r>
              <a:rPr lang="en-US" dirty="0" smtClean="0"/>
              <a:t>These facts can be used in carbon dating to estimate the age of an artifact that contains plant or animal material.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438400"/>
                <a:ext cx="7408333" cy="44195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1988 the Vatican authorized the British Museum to date a cloth relic.  The report of the British Museum showed that the fibers in the cloth contained between 92% and 93% of their original carbon-14.  Use this information to estimate the age of the shroud.</a:t>
                </a:r>
              </a:p>
              <a:p>
                <a:r>
                  <a:rPr lang="en-US" dirty="0" smtClean="0"/>
                  <a:t>NOTE:  decay constant for carbon-14 is k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-.000121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Define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variables</a:t>
                </a:r>
                <a:r>
                  <a:rPr lang="en-US" dirty="0" err="1" smtClean="0"/>
                  <a:t>:t</a:t>
                </a:r>
                <a:r>
                  <a:rPr lang="en-US" dirty="0" smtClean="0"/>
                  <a:t>=years of decay, y=amount of carbon-14 present</a:t>
                </a: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exponential growth</a:t>
                </a:r>
                <a:r>
                  <a:rPr lang="en-US" dirty="0"/>
                  <a:t>:		</a:t>
                </a:r>
                <a:r>
                  <a:rPr lang="en-US" dirty="0">
                    <a:solidFill>
                      <a:srgbClr val="FF0000"/>
                    </a:solidFill>
                  </a:rPr>
                  <a:t>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.000121 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Divide both sides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.000121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1257300" lvl="3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2"/>
                    </a:solidFill>
                  </a:rPr>
                  <a:t>NOTE: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92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</m:t>
                    </m:r>
                    <m:r>
                      <a:rPr lang="en-US" b="0" i="0" smtClean="0">
                        <a:latin typeface="Cambria Math"/>
                      </a:rPr>
                      <m:t> 93%:</m:t>
                    </m:r>
                  </m:oMath>
                </a14:m>
                <a:r>
                  <a:rPr lang="en-US" dirty="0" smtClean="0"/>
                  <a:t>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.92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.000121</m:t>
                        </m:r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14400" lvl="3" indent="0">
                  <a:buNone/>
                </a:pPr>
                <a:r>
                  <a:rPr lang="en-US" dirty="0" smtClean="0"/>
                  <a:t> 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.93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.000121</m:t>
                        </m:r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14400" lvl="3" indent="0">
                  <a:buNone/>
                </a:pPr>
                <a:r>
                  <a:rPr lang="en-US" dirty="0" smtClean="0"/>
                  <a:t>5. </a:t>
                </a:r>
                <a:r>
                  <a:rPr lang="en-US" dirty="0"/>
                  <a:t>Convert to ln </a:t>
                </a:r>
                <a:r>
                  <a:rPr lang="en-US" dirty="0" smtClean="0"/>
                  <a:t>form and solve:	t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600 or t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689 years old.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438400"/>
                <a:ext cx="7408333" cy="4419599"/>
              </a:xfrm>
              <a:blipFill rotWithShape="1">
                <a:blip r:embed="rId2"/>
                <a:stretch>
                  <a:fillRect l="-1070" t="-2207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921" y="2674938"/>
            <a:ext cx="5420095" cy="34512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my brother’s wedding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6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91154" y="2209800"/>
                <a:ext cx="8700446" cy="4648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When we have a first-order equation that is in the form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h(y)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= g(x), </a:t>
                </a:r>
                <a:r>
                  <a:rPr lang="en-US" dirty="0" smtClean="0"/>
                  <a:t>it is often desirable to “separate the variables”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get all terms with x on one side and all terms with y on the other side of the equation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First-order equations are called separable when they can be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rewritten h(y)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= g(x) dx </a:t>
                </a:r>
                <a:r>
                  <a:rPr lang="en-US" dirty="0" smtClean="0"/>
                  <a:t>if you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multiply both sides of the equation by dx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After that, you take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integral of the left side </a:t>
                </a:r>
                <a:r>
                  <a:rPr lang="en-US" dirty="0" smtClean="0"/>
                  <a:t>of the equation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 respect to y </a:t>
                </a:r>
                <a:r>
                  <a:rPr lang="en-US" dirty="0" smtClean="0"/>
                  <a:t>and take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integral of the right side </a:t>
                </a:r>
                <a:r>
                  <a:rPr lang="en-US" dirty="0" smtClean="0"/>
                  <a:t>of the equation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 respect to x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You will get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anti-derivative</a:t>
                </a:r>
                <a:r>
                  <a:rPr lang="en-US" dirty="0" smtClean="0"/>
                  <a:t> of both sides (shown with capital letters) in the form H(y)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If you subtract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from both sides, you will get: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H(y)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which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is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constant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154" y="2209800"/>
                <a:ext cx="8700446" cy="4648200"/>
              </a:xfrm>
              <a:blipFill rotWithShape="1">
                <a:blip r:embed="rId2"/>
                <a:stretch>
                  <a:fillRect l="-981" t="-1181" r="-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Separable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7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0633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STEPS:	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Separate variables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Integrate</a:t>
            </a:r>
          </a:p>
          <a:p>
            <a:pPr marL="759143" lvl="1" indent="-457200">
              <a:buFont typeface="+mj-lt"/>
              <a:buAutoNum type="arabicPeriod"/>
            </a:pPr>
            <a:r>
              <a:rPr lang="en-US" dirty="0" smtClean="0"/>
              <a:t>Result = family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25427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7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5547" y="2675466"/>
                <a:ext cx="8689854" cy="4182534"/>
              </a:xfrm>
            </p:spPr>
            <p:txBody>
              <a:bodyPr>
                <a:normAutofit fontScale="850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This answer is the “implicit family of solutions” (see graph on next slide).</a:t>
                </a:r>
              </a:p>
              <a:p>
                <a:r>
                  <a:rPr lang="en-US" dirty="0" smtClean="0"/>
                  <a:t>Now, we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use the initial condition y(0)=0 (plug 0 in for x and 0 in for y) to solve for the constant C</a:t>
                </a:r>
                <a:r>
                  <a:rPr lang="en-US" dirty="0" smtClean="0"/>
                  <a:t> which gives us the following when we solve for x:</a:t>
                </a:r>
              </a:p>
              <a:p>
                <a:r>
                  <a:rPr lang="en-US" dirty="0" smtClean="0"/>
                  <a:t>x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547" y="2675466"/>
                <a:ext cx="8689854" cy="4182534"/>
              </a:xfrm>
              <a:blipFill rotWithShape="1">
                <a:blip r:embed="rId2"/>
                <a:stretch>
                  <a:fillRect l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52728"/>
          </a:xfrm>
        </p:spPr>
        <p:txBody>
          <a:bodyPr/>
          <a:lstStyle/>
          <a:p>
            <a:r>
              <a:rPr lang="en-US" dirty="0" smtClean="0"/>
              <a:t>Initial-Value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6" y="1066800"/>
            <a:ext cx="868985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41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2438400"/>
                <a:ext cx="7408333" cy="4297363"/>
              </a:xfrm>
            </p:spPr>
            <p:txBody>
              <a:bodyPr/>
              <a:lstStyle/>
              <a:p>
                <a:r>
                  <a:rPr lang="en-US" dirty="0"/>
                  <a:t>This answer is the “implicit family of solutions” (see </a:t>
                </a:r>
                <a:r>
                  <a:rPr lang="en-US" dirty="0" smtClean="0"/>
                  <a:t>graphs below).</a:t>
                </a:r>
              </a:p>
              <a:p>
                <a:r>
                  <a:rPr lang="en-US" dirty="0" smtClean="0"/>
                  <a:t>We want the one that passes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through the point (0,0) in red.</a:t>
                </a:r>
              </a:p>
              <a:p>
                <a:r>
                  <a:rPr lang="en-US" dirty="0"/>
                  <a:t>x 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func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2438400"/>
                <a:ext cx="7408333" cy="4297363"/>
              </a:xfrm>
              <a:blipFill rotWithShape="1">
                <a:blip r:embed="rId2"/>
                <a:stretch>
                  <a:fillRect l="-1317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97306"/>
            <a:ext cx="243589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371600"/>
                <a:ext cx="7408333" cy="4754563"/>
              </a:xfrm>
            </p:spPr>
            <p:txBody>
              <a:bodyPr/>
              <a:lstStyle/>
              <a:p>
                <a:r>
                  <a:rPr lang="en-US" dirty="0" smtClean="0"/>
                  <a:t>Find a curve in the </a:t>
                </a:r>
                <a:r>
                  <a:rPr lang="en-US" dirty="0" err="1" smtClean="0"/>
                  <a:t>xy</a:t>
                </a:r>
                <a:r>
                  <a:rPr lang="en-US" dirty="0" smtClean="0"/>
                  <a:t>-plane that passes through (0,3) and whose tangent line at a point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has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371600"/>
                <a:ext cx="7408333" cy="4754563"/>
              </a:xfrm>
              <a:blipFill rotWithShape="1">
                <a:blip r:embed="rId2"/>
                <a:stretch>
                  <a:fillRect l="-1235" t="-1410" r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05635"/>
            <a:ext cx="8077200" cy="43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5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Exponential models </a:t>
                </a:r>
                <a:r>
                  <a:rPr lang="en-US" dirty="0" smtClean="0"/>
                  <a:t>often arise in situations where something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increasing or decreasing at a rate that is proportional to the amount present </a:t>
                </a:r>
                <a:r>
                  <a:rPr lang="en-US" dirty="0" smtClean="0"/>
                  <a:t>(similar to direct variation and/or compound variation that you learn in Algebra II).</a:t>
                </a:r>
              </a:p>
              <a:p>
                <a:r>
                  <a:rPr lang="en-US" dirty="0" smtClean="0"/>
                  <a:t>There were a few of these in section 8.1.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Exponential growth model: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Exponential decay model: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301943" lvl="1" indent="0">
                  <a:buNone/>
                </a:pPr>
                <a:endParaRPr lang="en-US" dirty="0"/>
              </a:p>
              <a:p>
                <a:pPr marL="301943" lvl="1" indent="0">
                  <a:buNone/>
                </a:pPr>
                <a:r>
                  <a:rPr lang="en-US" dirty="0" smtClean="0"/>
                  <a:t>(where k is the growth or decay constant and y is the function giving the amount present at a given time, often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𝑘𝑡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for exponential growth or </a:t>
                </a:r>
                <a:r>
                  <a:rPr lang="en-US" dirty="0">
                    <a:solidFill>
                      <a:srgbClr val="FF0000"/>
                    </a:solidFill>
                  </a:rPr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for exponential decay</a:t>
                </a:r>
                <a:r>
                  <a:rPr lang="en-US" dirty="0" smtClean="0"/>
                  <a:t>)</a:t>
                </a:r>
              </a:p>
              <a:p>
                <a:pPr marL="301943" lvl="1" indent="0">
                  <a:buNone/>
                </a:pPr>
                <a:r>
                  <a:rPr lang="en-US" dirty="0" smtClean="0"/>
                  <a:t>NOTE:  proof is on pages 571-572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2827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Exponential Growth and Decay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2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758167"/>
            <a:ext cx="7408862" cy="32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74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729</TotalTime>
  <Words>507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Cambria Math</vt:lpstr>
      <vt:lpstr>Candara</vt:lpstr>
      <vt:lpstr>Symbol</vt:lpstr>
      <vt:lpstr>Waveform</vt:lpstr>
      <vt:lpstr>Section 8.2</vt:lpstr>
      <vt:lpstr>All graphics are attributed to:</vt:lpstr>
      <vt:lpstr>First-Order Separable Equations</vt:lpstr>
      <vt:lpstr>Steps</vt:lpstr>
      <vt:lpstr>Initial-Value Example</vt:lpstr>
      <vt:lpstr>PowerPoint Presentation</vt:lpstr>
      <vt:lpstr>Example</vt:lpstr>
      <vt:lpstr>Exponential Growth and Decay Models</vt:lpstr>
      <vt:lpstr>Formal Definition</vt:lpstr>
      <vt:lpstr>Interpreting the Growth and Decay Constants</vt:lpstr>
      <vt:lpstr>Example – Growth Rate Given</vt:lpstr>
      <vt:lpstr>Doubling Time and Half-Life</vt:lpstr>
      <vt:lpstr>Graphs of Doubling Time and Half Life</vt:lpstr>
      <vt:lpstr>Example con’t</vt:lpstr>
      <vt:lpstr>Radioactive Decay</vt:lpstr>
      <vt:lpstr>Radioactive Decay Example</vt:lpstr>
      <vt:lpstr>At my brother’s wedding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Lewis, Deborah</dc:creator>
  <cp:lastModifiedBy>Lewis, Deborah</cp:lastModifiedBy>
  <cp:revision>22</cp:revision>
  <dcterms:created xsi:type="dcterms:W3CDTF">2014-07-10T18:21:52Z</dcterms:created>
  <dcterms:modified xsi:type="dcterms:W3CDTF">2016-08-17T16:27:46Z</dcterms:modified>
</cp:coreProperties>
</file>